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33" r:id="rId18"/>
    <p:sldId id="293" r:id="rId19"/>
    <p:sldId id="334" r:id="rId20"/>
    <p:sldId id="277" r:id="rId21"/>
    <p:sldId id="335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81" d="100"/>
          <a:sy n="81" d="100"/>
        </p:scale>
        <p:origin x="96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61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E6A52-50D9-7F26-AF15-C19A8B0DD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47DDDA-5298-6AD4-6A2C-FFC317654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04F529-427D-ABCC-25A0-9CBFC94002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5B8443-814A-AE58-67D4-AF2F1E812F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06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bibUrRehman-mk/Data_Science_Learn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bibUrRehman-mk/Data_Science_Learn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bibUrRehman-mk/Data_Science_Learn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bibUrRehman-mk/Data_Science_Learn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bibUrRehman-mk/Data_Science_Learn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abibUrRehman-mk/Data_Science_Learning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bibUrRehman-mk/Data_Science_Learn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bibUrRehman-mk/Data_Science_Learn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bibUrRehman-mk/Data_Science_Learn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HABIB UR REHMAN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25/8/2025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Abadi" panose="020B0604020104020204" pitchFamily="34" charset="0"/>
              </a:rPr>
              <a:t>Data Cleaning:</a:t>
            </a:r>
            <a:r>
              <a:rPr lang="en-US" altLang="en-US" sz="2400" dirty="0">
                <a:latin typeface="Abadi" panose="020B0604020104020204" pitchFamily="34" charset="0"/>
              </a:rPr>
              <a:t> Handle </a:t>
            </a:r>
            <a:r>
              <a:rPr lang="en-US" altLang="en-US" sz="2400" b="1" dirty="0">
                <a:latin typeface="Abadi" panose="020B0604020104020204" pitchFamily="34" charset="0"/>
              </a:rPr>
              <a:t>missing values</a:t>
            </a:r>
            <a:r>
              <a:rPr lang="en-US" altLang="en-US" sz="2400" dirty="0">
                <a:latin typeface="Abadi" panose="020B0604020104020204" pitchFamily="34" charset="0"/>
              </a:rPr>
              <a:t>, </a:t>
            </a:r>
            <a:r>
              <a:rPr lang="en-US" altLang="en-US" sz="2400" b="1" dirty="0">
                <a:latin typeface="Abadi" panose="020B0604020104020204" pitchFamily="34" charset="0"/>
              </a:rPr>
              <a:t>drop duplicates</a:t>
            </a:r>
            <a:r>
              <a:rPr lang="en-US" altLang="en-US" sz="2400" dirty="0">
                <a:latin typeface="Abadi" panose="020B0604020104020204" pitchFamily="34" charset="0"/>
              </a:rPr>
              <a:t>, standardize column names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Abadi" panose="020B0604020104020204" pitchFamily="34" charset="0"/>
              </a:rPr>
              <a:t>Data Transformation:</a:t>
            </a:r>
            <a:r>
              <a:rPr lang="en-US" altLang="en-US" sz="2400" dirty="0">
                <a:latin typeface="Abadi" panose="020B0604020104020204" pitchFamily="34" charset="0"/>
              </a:rPr>
              <a:t> Convert categorical variables (e.g., Launch Site) into usable features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Abadi" panose="020B0604020104020204" pitchFamily="34" charset="0"/>
              </a:rPr>
              <a:t>Feature Engineering:</a:t>
            </a:r>
            <a:r>
              <a:rPr lang="en-US" altLang="en-US" sz="2400" dirty="0">
                <a:latin typeface="Abadi" panose="020B0604020104020204" pitchFamily="34" charset="0"/>
              </a:rPr>
              <a:t> Create new fields (e.g., binary success variable class)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Abadi" panose="020B0604020104020204" pitchFamily="34" charset="0"/>
              </a:rPr>
              <a:t>Integration:</a:t>
            </a:r>
            <a:r>
              <a:rPr lang="en-US" altLang="en-US" sz="2400" dirty="0">
                <a:latin typeface="Abadi" panose="020B0604020104020204" pitchFamily="34" charset="0"/>
              </a:rPr>
              <a:t> Merge datasets from </a:t>
            </a:r>
            <a:r>
              <a:rPr lang="en-US" altLang="en-US" sz="2400" b="1" dirty="0">
                <a:latin typeface="Abadi" panose="020B0604020104020204" pitchFamily="34" charset="0"/>
              </a:rPr>
              <a:t>API calls</a:t>
            </a:r>
            <a:r>
              <a:rPr lang="en-US" altLang="en-US" sz="2400" dirty="0">
                <a:latin typeface="Abadi" panose="020B0604020104020204" pitchFamily="34" charset="0"/>
              </a:rPr>
              <a:t> and </a:t>
            </a:r>
            <a:r>
              <a:rPr lang="en-US" altLang="en-US" sz="2400" b="1" dirty="0">
                <a:latin typeface="Abadi" panose="020B0604020104020204" pitchFamily="34" charset="0"/>
              </a:rPr>
              <a:t>Web Scraping</a:t>
            </a:r>
            <a:endParaRPr lang="en-US" altLang="en-US" sz="24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Abadi" panose="020B0604020104020204" pitchFamily="34" charset="0"/>
              </a:rPr>
              <a:t>Final Dataset:</a:t>
            </a:r>
            <a:r>
              <a:rPr lang="en-US" altLang="en-US" sz="2400" dirty="0">
                <a:latin typeface="Abadi" panose="020B0604020104020204" pitchFamily="34" charset="0"/>
              </a:rPr>
              <a:t> Ready for </a:t>
            </a:r>
            <a:r>
              <a:rPr lang="en-US" altLang="en-US" sz="2400" b="1" dirty="0">
                <a:latin typeface="Abadi" panose="020B0604020104020204" pitchFamily="34" charset="0"/>
              </a:rPr>
              <a:t>EDA</a:t>
            </a:r>
            <a:r>
              <a:rPr lang="en-US" altLang="en-US" sz="2400" dirty="0">
                <a:latin typeface="Abadi" panose="020B0604020104020204" pitchFamily="34" charset="0"/>
              </a:rPr>
              <a:t> and </a:t>
            </a:r>
            <a:r>
              <a:rPr lang="en-US" altLang="en-US" sz="2400" b="1" dirty="0">
                <a:latin typeface="Abadi" panose="020B0604020104020204" pitchFamily="34" charset="0"/>
              </a:rPr>
              <a:t>Model Development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b="1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b="1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b="1" dirty="0">
              <a:latin typeface="Abadi" panose="020B0604020104020204" pitchFamily="34" charset="0"/>
              <a:hlinkClick r:id="rId3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latin typeface="Abadi" panose="020B0604020104020204" pitchFamily="34" charset="0"/>
                <a:hlinkClick r:id="rId3"/>
              </a:rPr>
              <a:t>https://github.com/HabibUrRehman-mk/Data_Science_Learning</a:t>
            </a:r>
            <a:endParaRPr lang="en-US" altLang="en-US" sz="2400" dirty="0"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000" b="1" dirty="0">
                <a:latin typeface="Abadi" panose="020B0604020104020204" pitchFamily="34" charset="0"/>
              </a:rPr>
              <a:t>Data Distribution:</a:t>
            </a:r>
            <a:r>
              <a:rPr lang="en-US" sz="2000" dirty="0">
                <a:latin typeface="Abadi" panose="020B0604020104020204" pitchFamily="34" charset="0"/>
              </a:rPr>
              <a:t> Visualized payload mass distribution &amp; class outcomes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Correlation Analysis:</a:t>
            </a:r>
            <a:r>
              <a:rPr lang="en-US" sz="2000" dirty="0">
                <a:latin typeface="Abadi" panose="020B0604020104020204" pitchFamily="34" charset="0"/>
              </a:rPr>
              <a:t> Payload vs. launch success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Comparative Analysis:</a:t>
            </a:r>
            <a:r>
              <a:rPr lang="en-US" sz="2000" dirty="0">
                <a:latin typeface="Abadi" panose="020B0604020104020204" pitchFamily="34" charset="0"/>
              </a:rPr>
              <a:t> Success rates across different launch sites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Booster Version Performance:</a:t>
            </a:r>
            <a:r>
              <a:rPr lang="en-US" sz="2000" dirty="0">
                <a:latin typeface="Abadi" panose="020B0604020104020204" pitchFamily="34" charset="0"/>
              </a:rPr>
              <a:t> Visualized success by booster category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Interactive Visuals:</a:t>
            </a:r>
            <a:r>
              <a:rPr lang="en-US" sz="2000" dirty="0">
                <a:latin typeface="Abadi" panose="020B0604020104020204" pitchFamily="34" charset="0"/>
              </a:rPr>
              <a:t> Used </a:t>
            </a:r>
            <a:r>
              <a:rPr lang="en-US" sz="2000" b="1" dirty="0">
                <a:latin typeface="Abadi" panose="020B0604020104020204" pitchFamily="34" charset="0"/>
              </a:rPr>
              <a:t>Folium maps</a:t>
            </a:r>
            <a:r>
              <a:rPr lang="en-US" sz="2000" dirty="0">
                <a:latin typeface="Abadi" panose="020B0604020104020204" pitchFamily="34" charset="0"/>
              </a:rPr>
              <a:t> &amp; </a:t>
            </a:r>
            <a:r>
              <a:rPr lang="en-US" sz="2000" b="1" dirty="0" err="1">
                <a:latin typeface="Abadi" panose="020B0604020104020204" pitchFamily="34" charset="0"/>
              </a:rPr>
              <a:t>Plotly</a:t>
            </a:r>
            <a:r>
              <a:rPr lang="en-US" sz="2000" b="1" dirty="0">
                <a:latin typeface="Abadi" panose="020B0604020104020204" pitchFamily="34" charset="0"/>
              </a:rPr>
              <a:t> Dash</a:t>
            </a:r>
            <a:r>
              <a:rPr lang="en-US" sz="2000" dirty="0">
                <a:latin typeface="Abadi" panose="020B0604020104020204" pitchFamily="34" charset="0"/>
              </a:rPr>
              <a:t> for dynamic exploration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  <a:hlinkClick r:id="rId3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dirty="0">
                <a:latin typeface="Abadi" panose="020B0604020104020204" pitchFamily="34" charset="0"/>
                <a:hlinkClick r:id="rId3"/>
              </a:rPr>
              <a:t>https://github.com/HabibUrRehman-mk/Data_Science_Learning</a:t>
            </a:r>
            <a:endParaRPr lang="en-US" altLang="en-US" sz="2000" dirty="0"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91920"/>
            <a:ext cx="9745589" cy="503529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b="1" dirty="0">
                <a:latin typeface="Abadi" panose="020B0604020104020204" pitchFamily="34" charset="0"/>
              </a:rPr>
              <a:t>Launch Records Filtering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Queried all successful and failed missions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Counted launches per site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b="1" dirty="0">
                <a:latin typeface="Abadi" panose="020B0604020104020204" pitchFamily="34" charset="0"/>
              </a:rPr>
              <a:t>Success Rate Analysis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Calculated number of successful vs. failed missions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Found the site with the highest success rate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b="1" dirty="0">
                <a:latin typeface="Abadi" panose="020B0604020104020204" pitchFamily="34" charset="0"/>
              </a:rPr>
              <a:t>Payload Insights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Queried launches with payload mass between </a:t>
            </a:r>
            <a:r>
              <a:rPr lang="en-US" altLang="en-US" sz="2000" b="1" dirty="0">
                <a:latin typeface="Abadi" panose="020B0604020104020204" pitchFamily="34" charset="0"/>
              </a:rPr>
              <a:t>4000–6000 kg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Analyzed correlation between payload range and mission success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b="1" dirty="0">
                <a:latin typeface="Abadi" panose="020B0604020104020204" pitchFamily="34" charset="0"/>
              </a:rPr>
              <a:t>Booster Version Analysis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Selected distinct booster versions used in successful missions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Counted frequency of boosters across missions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b="1" dirty="0">
                <a:latin typeface="Abadi" panose="020B0604020104020204" pitchFamily="34" charset="0"/>
              </a:rPr>
              <a:t>Landing Outcome Insights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Counted total drone ship landings (success vs. failure)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badi" panose="020B0604020104020204" pitchFamily="34" charset="0"/>
              </a:rPr>
              <a:t>Calculated success percentage for landing outcomes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  <a:hlinkClick r:id="rId3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dirty="0">
                <a:latin typeface="Abadi" panose="020B0604020104020204" pitchFamily="34" charset="0"/>
                <a:hlinkClick r:id="rId3"/>
              </a:rPr>
              <a:t>https://github.com/HabibUrRehman-mk/Data_Science_Learning</a:t>
            </a:r>
            <a:endParaRPr lang="en-US" altLang="en-US" sz="2000" dirty="0">
              <a:latin typeface="Abadi" panose="020B0604020104020204" pitchFamily="34" charset="0"/>
            </a:endParaRPr>
          </a:p>
          <a:p>
            <a:endParaRPr lang="en-US" sz="2000" dirty="0">
              <a:latin typeface="Abadi" panose="020B0604020104020204" pitchFamily="34" charset="0"/>
            </a:endParaRPr>
          </a:p>
          <a:p>
            <a:endParaRPr lang="en-US" sz="2000" dirty="0">
              <a:latin typeface="Abadi" panose="020B0604020104020204" pitchFamily="34" charset="0"/>
            </a:endParaRPr>
          </a:p>
          <a:p>
            <a:endParaRPr lang="en-US" sz="2000" dirty="0"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458494"/>
            <a:ext cx="10515600" cy="435133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>
                <a:latin typeface="Abadi" panose="020B0604020104020204" pitchFamily="34" charset="0"/>
              </a:rPr>
              <a:t>Map Objects Created &amp; Added</a:t>
            </a:r>
          </a:p>
          <a:p>
            <a:pPr marL="0" indent="0">
              <a:buNone/>
            </a:pPr>
            <a:r>
              <a:rPr lang="en-US" sz="1600" b="1" dirty="0">
                <a:latin typeface="Abadi" panose="020B0604020104020204" pitchFamily="34" charset="0"/>
              </a:rPr>
              <a:t>Markers</a:t>
            </a:r>
            <a:endParaRPr lang="en-US" sz="1600" dirty="0">
              <a:latin typeface="Abadi" panose="020B0604020104020204" pitchFamily="34" charset="0"/>
            </a:endParaRPr>
          </a:p>
          <a:p>
            <a:pPr lvl="1"/>
            <a:r>
              <a:rPr lang="en-US" sz="1600" dirty="0">
                <a:latin typeface="Abadi" panose="020B0604020104020204" pitchFamily="34" charset="0"/>
              </a:rPr>
              <a:t>Plotted all SpaceX launch sites on the map</a:t>
            </a:r>
          </a:p>
          <a:p>
            <a:pPr lvl="1"/>
            <a:r>
              <a:rPr lang="en-US" sz="1600" dirty="0">
                <a:latin typeface="Abadi" panose="020B0604020104020204" pitchFamily="34" charset="0"/>
              </a:rPr>
              <a:t>Added pop-up labels with site names for clarity</a:t>
            </a:r>
          </a:p>
          <a:p>
            <a:pPr marL="0" indent="0">
              <a:buNone/>
            </a:pPr>
            <a:r>
              <a:rPr lang="en-US" sz="1600" b="1" dirty="0">
                <a:latin typeface="Abadi" panose="020B0604020104020204" pitchFamily="34" charset="0"/>
              </a:rPr>
              <a:t>Circles / </a:t>
            </a:r>
            <a:r>
              <a:rPr lang="en-US" sz="1600" b="1" dirty="0" err="1">
                <a:latin typeface="Abadi" panose="020B0604020104020204" pitchFamily="34" charset="0"/>
              </a:rPr>
              <a:t>CircleMarkers</a:t>
            </a:r>
            <a:endParaRPr lang="en-US" sz="1600" dirty="0">
              <a:latin typeface="Abadi" panose="020B0604020104020204" pitchFamily="34" charset="0"/>
            </a:endParaRPr>
          </a:p>
          <a:p>
            <a:pPr lvl="1"/>
            <a:r>
              <a:rPr lang="en-US" sz="1600" dirty="0">
                <a:latin typeface="Abadi" panose="020B0604020104020204" pitchFamily="34" charset="0"/>
              </a:rPr>
              <a:t>Used circles to highlight launch site areas</a:t>
            </a:r>
          </a:p>
          <a:p>
            <a:pPr lvl="1"/>
            <a:r>
              <a:rPr lang="en-US" sz="1600" dirty="0">
                <a:latin typeface="Abadi" panose="020B0604020104020204" pitchFamily="34" charset="0"/>
              </a:rPr>
              <a:t>Radius emphasized proximity and scale of each site</a:t>
            </a:r>
          </a:p>
          <a:p>
            <a:pPr marL="0" indent="0">
              <a:buNone/>
            </a:pPr>
            <a:r>
              <a:rPr lang="en-US" sz="1600" b="1" dirty="0">
                <a:latin typeface="Abadi" panose="020B0604020104020204" pitchFamily="34" charset="0"/>
              </a:rPr>
              <a:t>Lines</a:t>
            </a:r>
            <a:endParaRPr lang="en-US" sz="1600" dirty="0">
              <a:latin typeface="Abadi" panose="020B0604020104020204" pitchFamily="34" charset="0"/>
            </a:endParaRPr>
          </a:p>
          <a:p>
            <a:pPr lvl="1"/>
            <a:r>
              <a:rPr lang="en-US" sz="1600" dirty="0">
                <a:latin typeface="Abadi" panose="020B0604020104020204" pitchFamily="34" charset="0"/>
              </a:rPr>
              <a:t>Drew lines between custom markers (e.g., user-defined points like closest city, highway, railway) and the launch sites</a:t>
            </a:r>
          </a:p>
          <a:p>
            <a:pPr lvl="1"/>
            <a:r>
              <a:rPr lang="en-US" sz="1600" dirty="0">
                <a:latin typeface="Abadi" panose="020B0604020104020204" pitchFamily="34" charset="0"/>
              </a:rPr>
              <a:t>Helped visualize geographic relationships and accessibility</a:t>
            </a:r>
          </a:p>
          <a:p>
            <a:pPr marL="0" indent="0">
              <a:buNone/>
            </a:pPr>
            <a:r>
              <a:rPr lang="en-US" sz="1600" b="1" dirty="0">
                <a:latin typeface="Abadi" panose="020B0604020104020204" pitchFamily="34" charset="0"/>
              </a:rPr>
              <a:t>Why These Objects Were Added</a:t>
            </a:r>
          </a:p>
          <a:p>
            <a:r>
              <a:rPr lang="en-US" sz="1600" b="1" dirty="0">
                <a:latin typeface="Abadi" panose="020B0604020104020204" pitchFamily="34" charset="0"/>
              </a:rPr>
              <a:t>Markers</a:t>
            </a:r>
            <a:r>
              <a:rPr lang="en-US" sz="1600" dirty="0">
                <a:latin typeface="Abadi" panose="020B0604020104020204" pitchFamily="34" charset="0"/>
              </a:rPr>
              <a:t>: To precisely indicate launch site coordinates and allow users to explore site details.</a:t>
            </a:r>
          </a:p>
          <a:p>
            <a:r>
              <a:rPr lang="en-US" sz="1600" b="1" dirty="0">
                <a:latin typeface="Abadi" panose="020B0604020104020204" pitchFamily="34" charset="0"/>
              </a:rPr>
              <a:t>Circles</a:t>
            </a:r>
            <a:r>
              <a:rPr lang="en-US" sz="1600" dirty="0">
                <a:latin typeface="Abadi" panose="020B0604020104020204" pitchFamily="34" charset="0"/>
              </a:rPr>
              <a:t>: To give visual context about the area covered around launch sites.</a:t>
            </a:r>
          </a:p>
          <a:p>
            <a:r>
              <a:rPr lang="en-US" sz="1600" b="1" dirty="0">
                <a:latin typeface="Abadi" panose="020B0604020104020204" pitchFamily="34" charset="0"/>
              </a:rPr>
              <a:t>Lines</a:t>
            </a:r>
            <a:r>
              <a:rPr lang="en-US" sz="1600" dirty="0">
                <a:latin typeface="Abadi" panose="020B0604020104020204" pitchFamily="34" charset="0"/>
              </a:rPr>
              <a:t>: To demonstrate distances and connections from launch sites to nearby infrastructure (important for logistical analysis).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altLang="en-US" sz="2000" dirty="0">
                <a:latin typeface="Abadi" panose="020B0604020104020204" pitchFamily="34" charset="0"/>
                <a:hlinkClick r:id="rId3"/>
              </a:rPr>
              <a:t>https://github.com/HabibUrRehman-mk/Data_Science_Learning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400" dirty="0">
              <a:latin typeface="Abadi" panose="020B0604020104020204" pitchFamily="34" charset="0"/>
            </a:endParaRPr>
          </a:p>
          <a:p>
            <a:endParaRPr lang="en-US" sz="1400" dirty="0"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23AB47-FB1C-84F8-E568-5D392F372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273AF0-7B98-94D0-1F85-FD5568032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33D754-CD0E-3DE8-DAF3-F96D559DB8C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0050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badi" panose="020B0604020104020204" pitchFamily="34" charset="0"/>
              </a:rPr>
              <a:t>Plots/Graphs Added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Pie Chart</a:t>
            </a:r>
            <a:endParaRPr lang="en-US" sz="2000" dirty="0">
              <a:latin typeface="Abadi" panose="020B0604020104020204" pitchFamily="34" charset="0"/>
            </a:endParaRPr>
          </a:p>
          <a:p>
            <a:pPr lvl="1"/>
            <a:r>
              <a:rPr lang="en-US" sz="2000" dirty="0">
                <a:latin typeface="Abadi" panose="020B0604020104020204" pitchFamily="34" charset="0"/>
              </a:rPr>
              <a:t>Shows proportion of successful vs. failed launches by site</a:t>
            </a:r>
          </a:p>
          <a:p>
            <a:pPr lvl="1"/>
            <a:r>
              <a:rPr lang="en-US" sz="2000" dirty="0">
                <a:latin typeface="Abadi" panose="020B0604020104020204" pitchFamily="34" charset="0"/>
              </a:rPr>
              <a:t>Helps compare success rates across all sites and specific launch sites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Scatter Plot</a:t>
            </a:r>
            <a:endParaRPr lang="en-US" sz="2000" dirty="0">
              <a:latin typeface="Abadi" panose="020B0604020104020204" pitchFamily="34" charset="0"/>
            </a:endParaRPr>
          </a:p>
          <a:p>
            <a:pPr lvl="1"/>
            <a:r>
              <a:rPr lang="en-US" sz="2000" dirty="0">
                <a:latin typeface="Abadi" panose="020B0604020104020204" pitchFamily="34" charset="0"/>
              </a:rPr>
              <a:t>Payload Mass (x-axis) vs. Launch Outcome (y-axis)</a:t>
            </a:r>
          </a:p>
          <a:p>
            <a:pPr lvl="1"/>
            <a:r>
              <a:rPr lang="en-US" sz="2000" dirty="0">
                <a:latin typeface="Abadi" panose="020B0604020104020204" pitchFamily="34" charset="0"/>
              </a:rPr>
              <a:t>Colored by Booster Version Category</a:t>
            </a:r>
          </a:p>
          <a:p>
            <a:pPr lvl="1"/>
            <a:r>
              <a:rPr lang="en-US" sz="2000" dirty="0">
                <a:latin typeface="Abadi" panose="020B0604020104020204" pitchFamily="34" charset="0"/>
              </a:rPr>
              <a:t>Helps visualize the correlation between payload size and success probability</a:t>
            </a:r>
          </a:p>
          <a:p>
            <a:pPr marL="0" indent="0">
              <a:buNone/>
            </a:pPr>
            <a:r>
              <a:rPr lang="en-US" sz="2000" b="1" dirty="0">
                <a:latin typeface="Abadi" panose="020B0604020104020204" pitchFamily="34" charset="0"/>
              </a:rPr>
              <a:t>Interactions Added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Dropdown Menu (Launch Site Selection)</a:t>
            </a:r>
            <a:endParaRPr lang="en-US" sz="2000" dirty="0">
              <a:latin typeface="Abadi" panose="020B0604020104020204" pitchFamily="34" charset="0"/>
            </a:endParaRPr>
          </a:p>
          <a:p>
            <a:pPr lvl="1"/>
            <a:r>
              <a:rPr lang="en-US" sz="2000" dirty="0">
                <a:latin typeface="Abadi" panose="020B0604020104020204" pitchFamily="34" charset="0"/>
              </a:rPr>
              <a:t>Users can switch between viewing </a:t>
            </a:r>
            <a:r>
              <a:rPr lang="en-US" sz="2000" i="1" dirty="0">
                <a:latin typeface="Abadi" panose="020B0604020104020204" pitchFamily="34" charset="0"/>
              </a:rPr>
              <a:t>all sites</a:t>
            </a:r>
            <a:r>
              <a:rPr lang="en-US" sz="2000" dirty="0">
                <a:latin typeface="Abadi" panose="020B0604020104020204" pitchFamily="34" charset="0"/>
              </a:rPr>
              <a:t> or a specific launch site</a:t>
            </a:r>
          </a:p>
          <a:p>
            <a:pPr lvl="1"/>
            <a:r>
              <a:rPr lang="en-US" sz="2000" dirty="0">
                <a:latin typeface="Abadi" panose="020B0604020104020204" pitchFamily="34" charset="0"/>
              </a:rPr>
              <a:t>Provides flexibility for detailed analysis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A899395-2E3A-2E2B-7060-83381E2D47B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4280380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en-US" sz="2000" b="1" dirty="0">
                <a:latin typeface="Abadi" panose="020B0604020104020204" pitchFamily="34" charset="0"/>
              </a:rPr>
              <a:t>Range Slider (Payload Mass Filter)</a:t>
            </a:r>
            <a:endParaRPr lang="en-US" sz="2000" dirty="0">
              <a:latin typeface="Abadi" panose="020B0604020104020204" pitchFamily="34" charset="0"/>
            </a:endParaRPr>
          </a:p>
          <a:p>
            <a:pPr lvl="1"/>
            <a:r>
              <a:rPr lang="en-US" sz="2000" dirty="0">
                <a:latin typeface="Abadi" panose="020B0604020104020204" pitchFamily="34" charset="0"/>
              </a:rPr>
              <a:t>Allows filtering scatter plot by payload mass range</a:t>
            </a:r>
          </a:p>
          <a:p>
            <a:pPr lvl="1"/>
            <a:r>
              <a:rPr lang="en-US" sz="2000" dirty="0">
                <a:latin typeface="Abadi" panose="020B0604020104020204" pitchFamily="34" charset="0"/>
              </a:rPr>
              <a:t>Useful to analyze performance trends across different payload sizes</a:t>
            </a:r>
          </a:p>
          <a:p>
            <a:pPr marL="0" indent="0">
              <a:buNone/>
            </a:pPr>
            <a:r>
              <a:rPr lang="en-US" sz="2000" b="1" dirty="0">
                <a:latin typeface="Abadi" panose="020B0604020104020204" pitchFamily="34" charset="0"/>
              </a:rPr>
              <a:t>Why These Plots &amp; Interactions Were Added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Pie Chart</a:t>
            </a:r>
            <a:r>
              <a:rPr lang="en-US" sz="2000" dirty="0">
                <a:latin typeface="Abadi" panose="020B0604020104020204" pitchFamily="34" charset="0"/>
              </a:rPr>
              <a:t>: Quickly communicates overall success distribution and site performance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Scatter Plot</a:t>
            </a:r>
            <a:r>
              <a:rPr lang="en-US" sz="2000" dirty="0">
                <a:latin typeface="Abadi" panose="020B0604020104020204" pitchFamily="34" charset="0"/>
              </a:rPr>
              <a:t>: Reveals relationships between payload mass, booster versions, and mission success</a:t>
            </a:r>
          </a:p>
          <a:p>
            <a:r>
              <a:rPr lang="en-US" sz="2000" b="1" dirty="0">
                <a:latin typeface="Abadi" panose="020B0604020104020204" pitchFamily="34" charset="0"/>
              </a:rPr>
              <a:t>Interactions</a:t>
            </a:r>
            <a:r>
              <a:rPr lang="en-US" sz="2000" dirty="0">
                <a:latin typeface="Abadi" panose="020B0604020104020204" pitchFamily="34" charset="0"/>
              </a:rPr>
              <a:t>: Makes the dashboard dynamic, enabling exploration of different subsets of data</a:t>
            </a:r>
          </a:p>
          <a:p>
            <a:endParaRPr lang="en-US" sz="2000" dirty="0">
              <a:latin typeface="Abadi" panose="020B0604020104020204" pitchFamily="34" charset="0"/>
            </a:endParaRPr>
          </a:p>
          <a:p>
            <a:endParaRPr lang="en-US" sz="2000" dirty="0">
              <a:latin typeface="Abadi" panose="020B0604020104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  <a:hlinkClick r:id="rId3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dirty="0">
                <a:latin typeface="Abadi" panose="020B0604020104020204" pitchFamily="34" charset="0"/>
                <a:hlinkClick r:id="rId3"/>
              </a:rPr>
              <a:t>https://github.com/HabibUrRehman-mk/Data_Science_Learning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2000" dirty="0"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B1929-07AE-9569-1770-4C3681F5C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A150B0-CCE4-59B4-77D4-08708A687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D0C3FC-AB57-409B-ED74-4FFF730F003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57460"/>
            <a:ext cx="9745589" cy="4819503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b="1" dirty="0">
                <a:latin typeface="Abadi" panose="020B0604020104020204" pitchFamily="34" charset="0"/>
              </a:rPr>
              <a:t>Process</a:t>
            </a:r>
          </a:p>
          <a:p>
            <a:r>
              <a:rPr lang="en-US" sz="2000" dirty="0">
                <a:latin typeface="Abadi" panose="020B0604020104020204" pitchFamily="34" charset="0"/>
              </a:rPr>
              <a:t>Split dataset into </a:t>
            </a:r>
            <a:r>
              <a:rPr lang="en-US" sz="2000" b="1" dirty="0">
                <a:latin typeface="Abadi" panose="020B0604020104020204" pitchFamily="34" charset="0"/>
              </a:rPr>
              <a:t>training (80%)</a:t>
            </a:r>
            <a:r>
              <a:rPr lang="en-US" sz="2000" dirty="0">
                <a:latin typeface="Abadi" panose="020B0604020104020204" pitchFamily="34" charset="0"/>
              </a:rPr>
              <a:t> and </a:t>
            </a:r>
            <a:r>
              <a:rPr lang="en-US" sz="2000" b="1" dirty="0">
                <a:latin typeface="Abadi" panose="020B0604020104020204" pitchFamily="34" charset="0"/>
              </a:rPr>
              <a:t>testing (20%)</a:t>
            </a:r>
            <a:endParaRPr lang="en-US" sz="2000" dirty="0">
              <a:latin typeface="Abadi" panose="020B0604020104020204" pitchFamily="34" charset="0"/>
            </a:endParaRPr>
          </a:p>
          <a:p>
            <a:r>
              <a:rPr lang="en-US" sz="2000" dirty="0">
                <a:latin typeface="Abadi" panose="020B0604020104020204" pitchFamily="34" charset="0"/>
              </a:rPr>
              <a:t>Applied </a:t>
            </a:r>
            <a:r>
              <a:rPr lang="en-US" sz="2000" b="1" dirty="0" err="1">
                <a:latin typeface="Abadi" panose="020B0604020104020204" pitchFamily="34" charset="0"/>
              </a:rPr>
              <a:t>GridSearchCV</a:t>
            </a:r>
            <a:r>
              <a:rPr lang="en-US" sz="2000" dirty="0">
                <a:latin typeface="Abadi" panose="020B0604020104020204" pitchFamily="34" charset="0"/>
              </a:rPr>
              <a:t> for hyperparameter tuning</a:t>
            </a:r>
          </a:p>
          <a:p>
            <a:r>
              <a:rPr lang="en-US" sz="2000" dirty="0">
                <a:latin typeface="Abadi" panose="020B0604020104020204" pitchFamily="34" charset="0"/>
              </a:rPr>
              <a:t>Evaluated models using </a:t>
            </a:r>
            <a:r>
              <a:rPr lang="en-US" sz="2000" b="1" dirty="0">
                <a:latin typeface="Abadi" panose="020B0604020104020204" pitchFamily="34" charset="0"/>
              </a:rPr>
              <a:t>accuracy score, confusion matrix, classification report</a:t>
            </a:r>
            <a:endParaRPr lang="en-US" sz="2000" dirty="0"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2000" b="1" dirty="0">
                <a:latin typeface="Abadi" panose="020B0604020104020204" pitchFamily="34" charset="0"/>
              </a:rPr>
              <a:t>Findings</a:t>
            </a:r>
          </a:p>
          <a:p>
            <a:r>
              <a:rPr lang="en-US" sz="2000" dirty="0">
                <a:latin typeface="Abadi" panose="020B0604020104020204" pitchFamily="34" charset="0"/>
              </a:rPr>
              <a:t>Logistic Regression and SVM showed strong performance</a:t>
            </a:r>
          </a:p>
          <a:p>
            <a:r>
              <a:rPr lang="en-US" sz="2000" dirty="0">
                <a:latin typeface="Abadi" panose="020B0604020104020204" pitchFamily="34" charset="0"/>
              </a:rPr>
              <a:t>Decision Tree captured complex patterns but risked overfitting</a:t>
            </a:r>
          </a:p>
          <a:p>
            <a:r>
              <a:rPr lang="en-US" sz="2000" dirty="0">
                <a:latin typeface="Abadi" panose="020B0604020104020204" pitchFamily="34" charset="0"/>
              </a:rPr>
              <a:t>KNN performed reasonably well but was sensitive to parameter choice</a:t>
            </a:r>
          </a:p>
          <a:p>
            <a:pPr marL="0" indent="0">
              <a:buNone/>
            </a:pPr>
            <a:r>
              <a:rPr lang="en-US" sz="2000" b="1" dirty="0">
                <a:latin typeface="Abadi" panose="020B0604020104020204" pitchFamily="34" charset="0"/>
              </a:rPr>
              <a:t>Outcome</a:t>
            </a:r>
          </a:p>
          <a:p>
            <a:r>
              <a:rPr lang="en-US" sz="2000" dirty="0">
                <a:latin typeface="Abadi" panose="020B0604020104020204" pitchFamily="34" charset="0"/>
              </a:rPr>
              <a:t>Best-performing model selected based on </a:t>
            </a:r>
            <a:r>
              <a:rPr lang="en-US" sz="2000" b="1" dirty="0">
                <a:latin typeface="Abadi" panose="020B0604020104020204" pitchFamily="34" charset="0"/>
              </a:rPr>
              <a:t>highest accuracy on test set</a:t>
            </a:r>
            <a:endParaRPr lang="en-US" sz="2000" dirty="0">
              <a:latin typeface="Abadi" panose="020B0604020104020204" pitchFamily="34" charset="0"/>
            </a:endParaRPr>
          </a:p>
          <a:p>
            <a:r>
              <a:rPr lang="en-US" sz="2000" dirty="0">
                <a:latin typeface="Abadi" panose="020B0604020104020204" pitchFamily="34" charset="0"/>
              </a:rPr>
              <a:t>Model provides reliable predictions of </a:t>
            </a:r>
            <a:r>
              <a:rPr lang="en-US" sz="2000" b="1" dirty="0">
                <a:latin typeface="Abadi" panose="020B0604020104020204" pitchFamily="34" charset="0"/>
              </a:rPr>
              <a:t>launch success probability</a:t>
            </a:r>
            <a:r>
              <a:rPr lang="en-US" sz="2000" dirty="0">
                <a:latin typeface="Abadi" panose="020B0604020104020204" pitchFamily="34" charset="0"/>
              </a:rPr>
              <a:t> based on payload mass, booster version, and launch site</a:t>
            </a:r>
          </a:p>
          <a:p>
            <a:endParaRPr lang="en-US" altLang="en-US" sz="2000" dirty="0">
              <a:latin typeface="Abadi" panose="020B0604020104020204" pitchFamily="34" charset="0"/>
              <a:hlinkClick r:id="rId2"/>
            </a:endParaRPr>
          </a:p>
          <a:p>
            <a:pPr marL="0" indent="0">
              <a:buNone/>
            </a:pPr>
            <a:r>
              <a:rPr lang="en-US" altLang="en-US" sz="2000" dirty="0">
                <a:latin typeface="Abadi" panose="020B0604020104020204" pitchFamily="34" charset="0"/>
                <a:hlinkClick r:id="rId2"/>
              </a:rPr>
              <a:t>https://github.com/HabibUrRehman-mk/Data_Science_Learning</a:t>
            </a:r>
            <a:endParaRPr lang="en-US" altLang="en-US" sz="2000" dirty="0">
              <a:latin typeface="Abadi" panose="020B0604020104020204" pitchFamily="34" charset="0"/>
            </a:endParaRPr>
          </a:p>
          <a:p>
            <a:endParaRPr lang="en-US" sz="2000" dirty="0">
              <a:latin typeface="Abadi" panose="020B0604020104020204" pitchFamily="34" charset="0"/>
            </a:endParaRPr>
          </a:p>
          <a:p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8FD4ED2-6359-7349-80AA-6C0F9A5662C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626022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593130"/>
            <a:ext cx="10515600" cy="47262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  <a:latin typeface="Abadi" panose="020B0604020104020204" pitchFamily="34" charset="0"/>
              </a:rPr>
              <a:t>Exploratory Data Analysis (EDA) Results</a:t>
            </a:r>
          </a:p>
          <a:p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Distribution of </a:t>
            </a:r>
            <a:r>
              <a:rPr lang="en-US" sz="1800" b="1" dirty="0">
                <a:solidFill>
                  <a:schemeClr val="tx1"/>
                </a:solidFill>
                <a:latin typeface="Abadi" panose="020B0604020104020204" pitchFamily="34" charset="0"/>
              </a:rPr>
              <a:t>payload mass</a:t>
            </a: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 across missions showed a wide range (0–9600 kg).</a:t>
            </a:r>
          </a:p>
          <a:p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Success rates varied </a:t>
            </a:r>
            <a:r>
              <a:rPr lang="en-US" sz="1800" b="1" dirty="0">
                <a:solidFill>
                  <a:schemeClr val="tx1"/>
                </a:solidFill>
                <a:latin typeface="Abadi" panose="020B0604020104020204" pitchFamily="34" charset="0"/>
              </a:rPr>
              <a:t>by launch site</a:t>
            </a: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 (KSC had highest success).</a:t>
            </a:r>
          </a:p>
          <a:p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Clear correlation: </a:t>
            </a:r>
            <a:r>
              <a:rPr lang="en-US" sz="1800" b="1" dirty="0">
                <a:solidFill>
                  <a:schemeClr val="tx1"/>
                </a:solidFill>
                <a:latin typeface="Abadi" panose="020B0604020104020204" pitchFamily="34" charset="0"/>
              </a:rPr>
              <a:t>heavier payloads</a:t>
            </a: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 had slightly lower success probability.</a:t>
            </a:r>
          </a:p>
          <a:p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Booster version category strongly influenced launch outcome.</a:t>
            </a:r>
          </a:p>
          <a:p>
            <a:r>
              <a:rPr lang="en-US" sz="1800" b="1" dirty="0">
                <a:solidFill>
                  <a:schemeClr val="tx1"/>
                </a:solidFill>
                <a:latin typeface="Abadi" panose="020B0604020104020204" pitchFamily="34" charset="0"/>
              </a:rPr>
              <a:t>Interactive Analytics (Screenshots Demo)</a:t>
            </a:r>
          </a:p>
          <a:p>
            <a:r>
              <a:rPr lang="en-US" sz="1800" b="1" dirty="0">
                <a:solidFill>
                  <a:schemeClr val="tx1"/>
                </a:solidFill>
                <a:latin typeface="Abadi" panose="020B0604020104020204" pitchFamily="34" charset="0"/>
              </a:rPr>
              <a:t>Folium Map</a:t>
            </a: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: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Markers for each launch site.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Circles sized by success rate.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Lines from city → launch site for spatial context.</a:t>
            </a:r>
          </a:p>
          <a:p>
            <a:r>
              <a:rPr lang="en-US" sz="1800" b="1" dirty="0" err="1">
                <a:solidFill>
                  <a:schemeClr val="tx1"/>
                </a:solidFill>
                <a:latin typeface="Abadi" panose="020B0604020104020204" pitchFamily="34" charset="0"/>
              </a:rPr>
              <a:t>Plotly</a:t>
            </a:r>
            <a:r>
              <a:rPr lang="en-US" sz="1800" b="1" dirty="0">
                <a:solidFill>
                  <a:schemeClr val="tx1"/>
                </a:solidFill>
                <a:latin typeface="Abadi" panose="020B0604020104020204" pitchFamily="34" charset="0"/>
              </a:rPr>
              <a:t> Dash Dashboard</a:t>
            </a:r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: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Pie charts: Success vs Failure per site.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Scatter plots: Payload vs Success with booster categories.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Abadi" panose="020B0604020104020204" pitchFamily="34" charset="0"/>
              </a:rPr>
              <a:t>Dropdown &amp; slider filters for interactive exploration.</a:t>
            </a:r>
          </a:p>
          <a:p>
            <a:endParaRPr lang="en-US" sz="1800" dirty="0">
              <a:solidFill>
                <a:schemeClr val="tx1"/>
              </a:solidFill>
              <a:latin typeface="Abadi" panose="020B06040201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A9975A-BC39-E029-0A24-8A694926A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E52D30B-C77C-4F0F-BBB6-FB914DAB83E2}"/>
              </a:ext>
            </a:extLst>
          </p:cNvPr>
          <p:cNvSpPr txBox="1">
            <a:spLocks/>
          </p:cNvSpPr>
          <p:nvPr/>
        </p:nvSpPr>
        <p:spPr>
          <a:xfrm>
            <a:off x="841125" y="1593130"/>
            <a:ext cx="10515600" cy="47262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tx1"/>
                </a:solidFill>
                <a:latin typeface="Abadi" panose="020B0604020104020204" pitchFamily="34" charset="0"/>
              </a:rPr>
              <a:t>Predictive Analysis Results</a:t>
            </a:r>
          </a:p>
          <a:p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Models Tested: </a:t>
            </a:r>
            <a:r>
              <a:rPr lang="en-US" sz="2000" b="1" dirty="0">
                <a:solidFill>
                  <a:schemeClr val="tx1"/>
                </a:solidFill>
                <a:latin typeface="Abadi" panose="020B0604020104020204" pitchFamily="34" charset="0"/>
              </a:rPr>
              <a:t>Logistic Regression, SVM, Decision Tree, KNN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.</a:t>
            </a:r>
          </a:p>
          <a:p>
            <a:r>
              <a:rPr lang="en-US" sz="2000" b="1" dirty="0">
                <a:solidFill>
                  <a:schemeClr val="tx1"/>
                </a:solidFill>
                <a:latin typeface="Abadi" panose="020B0604020104020204" pitchFamily="34" charset="0"/>
              </a:rPr>
              <a:t>Best Model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: Support Vector Machine (SVM) with tuned parameters.</a:t>
            </a:r>
          </a:p>
          <a:p>
            <a:r>
              <a:rPr lang="en-US" sz="2000" b="1" dirty="0">
                <a:solidFill>
                  <a:schemeClr val="tx1"/>
                </a:solidFill>
                <a:latin typeface="Abadi" panose="020B0604020104020204" pitchFamily="34" charset="0"/>
              </a:rPr>
              <a:t>Accuracy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: Achieved highest accuracy on validation dataset.</a:t>
            </a:r>
          </a:p>
          <a:p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Provides reliable predictions of </a:t>
            </a:r>
            <a:r>
              <a:rPr lang="en-US" sz="2000" b="1" dirty="0">
                <a:solidFill>
                  <a:schemeClr val="tx1"/>
                </a:solidFill>
                <a:latin typeface="Abadi" panose="020B0604020104020204" pitchFamily="34" charset="0"/>
              </a:rPr>
              <a:t>launch success probability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 based on payload, site, and booster.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13566-47D5-17F1-E1BC-F67E535E6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479811C-EF20-C46A-C5CC-D6BD77F75C0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76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E85DF7-F0DC-AE52-BC8C-9EDC7A7C1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619" y="1763185"/>
            <a:ext cx="8892463" cy="423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CBF40F-D8DE-C6ED-70B3-5792E7859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34" y="1682685"/>
            <a:ext cx="892472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35077B-6C0E-9B8D-5F9C-B453ACE573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49" y="1691698"/>
            <a:ext cx="5400675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5C0FC5-F9BE-29BD-A41D-05C7931F2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105" y="1691698"/>
            <a:ext cx="556260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B81102-DAA7-956F-458B-F86B1DD57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130" y="1771109"/>
            <a:ext cx="5667375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03D74-D469-25CF-E2B1-B49D968AB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450" y="1408375"/>
            <a:ext cx="8058150" cy="491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DISTINCT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FA05835-FFBE-F1EA-F13B-CED0D653B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247415"/>
              </p:ext>
            </p:extLst>
          </p:nvPr>
        </p:nvGraphicFramePr>
        <p:xfrm>
          <a:off x="838200" y="2408164"/>
          <a:ext cx="1659903" cy="1828800"/>
        </p:xfrm>
        <a:graphic>
          <a:graphicData uri="http://schemas.openxmlformats.org/drawingml/2006/table">
            <a:tbl>
              <a:tblPr/>
              <a:tblGrid>
                <a:gridCol w="1659903">
                  <a:extLst>
                    <a:ext uri="{9D8B030D-6E8A-4147-A177-3AD203B41FA5}">
                      <a16:colId xmlns:a16="http://schemas.microsoft.com/office/drawing/2014/main" val="7578722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b="1">
                          <a:effectLst/>
                        </a:rPr>
                        <a:t>Launch_Site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16342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CCAFS 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47477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dirty="0">
                          <a:effectLst/>
                        </a:rPr>
                        <a:t>VAFB SLC-4E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7190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KSC LC-39A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06749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dirty="0">
                          <a:effectLst/>
                        </a:rPr>
                        <a:t>CCAFS SLC-40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32028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* from SPACEXTABLE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"CCA%" limit 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F822E80-15D7-D22F-9095-5D53D9AA0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2011095"/>
              </p:ext>
            </p:extLst>
          </p:nvPr>
        </p:nvGraphicFramePr>
        <p:xfrm>
          <a:off x="852095" y="2189901"/>
          <a:ext cx="9470260" cy="4351339"/>
        </p:xfrm>
        <a:graphic>
          <a:graphicData uri="http://schemas.openxmlformats.org/drawingml/2006/table">
            <a:tbl>
              <a:tblPr/>
              <a:tblGrid>
                <a:gridCol w="947026">
                  <a:extLst>
                    <a:ext uri="{9D8B030D-6E8A-4147-A177-3AD203B41FA5}">
                      <a16:colId xmlns:a16="http://schemas.microsoft.com/office/drawing/2014/main" val="2599545248"/>
                    </a:ext>
                  </a:extLst>
                </a:gridCol>
                <a:gridCol w="947026">
                  <a:extLst>
                    <a:ext uri="{9D8B030D-6E8A-4147-A177-3AD203B41FA5}">
                      <a16:colId xmlns:a16="http://schemas.microsoft.com/office/drawing/2014/main" val="714203608"/>
                    </a:ext>
                  </a:extLst>
                </a:gridCol>
                <a:gridCol w="947026">
                  <a:extLst>
                    <a:ext uri="{9D8B030D-6E8A-4147-A177-3AD203B41FA5}">
                      <a16:colId xmlns:a16="http://schemas.microsoft.com/office/drawing/2014/main" val="1730662715"/>
                    </a:ext>
                  </a:extLst>
                </a:gridCol>
                <a:gridCol w="947026">
                  <a:extLst>
                    <a:ext uri="{9D8B030D-6E8A-4147-A177-3AD203B41FA5}">
                      <a16:colId xmlns:a16="http://schemas.microsoft.com/office/drawing/2014/main" val="4232844081"/>
                    </a:ext>
                  </a:extLst>
                </a:gridCol>
                <a:gridCol w="947026">
                  <a:extLst>
                    <a:ext uri="{9D8B030D-6E8A-4147-A177-3AD203B41FA5}">
                      <a16:colId xmlns:a16="http://schemas.microsoft.com/office/drawing/2014/main" val="3531559642"/>
                    </a:ext>
                  </a:extLst>
                </a:gridCol>
                <a:gridCol w="947026">
                  <a:extLst>
                    <a:ext uri="{9D8B030D-6E8A-4147-A177-3AD203B41FA5}">
                      <a16:colId xmlns:a16="http://schemas.microsoft.com/office/drawing/2014/main" val="2820393322"/>
                    </a:ext>
                  </a:extLst>
                </a:gridCol>
                <a:gridCol w="947026">
                  <a:extLst>
                    <a:ext uri="{9D8B030D-6E8A-4147-A177-3AD203B41FA5}">
                      <a16:colId xmlns:a16="http://schemas.microsoft.com/office/drawing/2014/main" val="4268420036"/>
                    </a:ext>
                  </a:extLst>
                </a:gridCol>
                <a:gridCol w="947026">
                  <a:extLst>
                    <a:ext uri="{9D8B030D-6E8A-4147-A177-3AD203B41FA5}">
                      <a16:colId xmlns:a16="http://schemas.microsoft.com/office/drawing/2014/main" val="2960917062"/>
                    </a:ext>
                  </a:extLst>
                </a:gridCol>
                <a:gridCol w="947026">
                  <a:extLst>
                    <a:ext uri="{9D8B030D-6E8A-4147-A177-3AD203B41FA5}">
                      <a16:colId xmlns:a16="http://schemas.microsoft.com/office/drawing/2014/main" val="2699373175"/>
                    </a:ext>
                  </a:extLst>
                </a:gridCol>
                <a:gridCol w="947026">
                  <a:extLst>
                    <a:ext uri="{9D8B030D-6E8A-4147-A177-3AD203B41FA5}">
                      <a16:colId xmlns:a16="http://schemas.microsoft.com/office/drawing/2014/main" val="3408324933"/>
                    </a:ext>
                  </a:extLst>
                </a:gridCol>
              </a:tblGrid>
              <a:tr h="557864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Date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Time (UTC)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Booster_Version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Launch_Site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Payload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PAYLOAD_MASS__KG_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Orbit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Customer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Mission_Outcome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b="1">
                          <a:effectLst/>
                        </a:rPr>
                        <a:t>Landing_Outcome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8504981"/>
                  </a:ext>
                </a:extLst>
              </a:tr>
              <a:tr h="892582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2010-06-04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18:45:00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F9 v1.0 B0003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Dragon Spacecraft Qualification Unit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LEO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SpaceX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046389"/>
                  </a:ext>
                </a:extLst>
              </a:tr>
              <a:tr h="1562019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2010-12-08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15:43:00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F9 v1.0 B0004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Dragon demo flight C1, two CubeSats, barrel of Brouere cheese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dirty="0">
                          <a:effectLst/>
                        </a:rPr>
                        <a:t>NASA (COTS) NRO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Failure (parachute)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1491253"/>
                  </a:ext>
                </a:extLst>
              </a:tr>
              <a:tr h="557864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2012-05-22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7:44:00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F9 v1.0 B0005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Dragon demo flight C2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525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dirty="0">
                          <a:effectLst/>
                        </a:rPr>
                        <a:t>NASA (COTS)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287017"/>
                  </a:ext>
                </a:extLst>
              </a:tr>
              <a:tr h="390505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2012-10-08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0:35:00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F9 v1.0 B0006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SpaceX CRS-1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500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179844"/>
                  </a:ext>
                </a:extLst>
              </a:tr>
              <a:tr h="390505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2013-03-01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15:10:00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F9 v1.0 B0007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SpaceX CRS-2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677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NASA (CRS)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sz="1100" dirty="0">
                          <a:effectLst/>
                        </a:rPr>
                        <a:t>No attempt</a:t>
                      </a:r>
                    </a:p>
                  </a:txBody>
                  <a:tcPr marL="55786" marR="55786" marT="27893" marB="278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517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SUM(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Total_Payload_Mass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 WHERE Customer = 'NASA (CRS)’;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39BBF9E-F1C7-FB2D-4FE2-B48BEE3E00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9466942"/>
              </p:ext>
            </p:extLst>
          </p:nvPr>
        </p:nvGraphicFramePr>
        <p:xfrm>
          <a:off x="838200" y="2904014"/>
          <a:ext cx="2338633" cy="731520"/>
        </p:xfrm>
        <a:graphic>
          <a:graphicData uri="http://schemas.openxmlformats.org/drawingml/2006/table">
            <a:tbl>
              <a:tblPr/>
              <a:tblGrid>
                <a:gridCol w="2338633">
                  <a:extLst>
                    <a:ext uri="{9D8B030D-6E8A-4147-A177-3AD203B41FA5}">
                      <a16:colId xmlns:a16="http://schemas.microsoft.com/office/drawing/2014/main" val="26137984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b="1">
                          <a:effectLst/>
                        </a:rPr>
                        <a:t>Total_Payload_Mass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67104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dirty="0">
                          <a:effectLst/>
                        </a:rPr>
                        <a:t>45596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8082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AVG(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Avg_Payload_Mass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 WHERE Booster_Version = 'F9 v1.1’;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3DEEF45-B4B0-5D8F-5036-3D35D0F1D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294691"/>
              </p:ext>
            </p:extLst>
          </p:nvPr>
        </p:nvGraphicFramePr>
        <p:xfrm>
          <a:off x="770010" y="2919655"/>
          <a:ext cx="2282072" cy="731520"/>
        </p:xfrm>
        <a:graphic>
          <a:graphicData uri="http://schemas.openxmlformats.org/drawingml/2006/table">
            <a:tbl>
              <a:tblPr/>
              <a:tblGrid>
                <a:gridCol w="2282072">
                  <a:extLst>
                    <a:ext uri="{9D8B030D-6E8A-4147-A177-3AD203B41FA5}">
                      <a16:colId xmlns:a16="http://schemas.microsoft.com/office/drawing/2014/main" val="40451939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b="1" dirty="0" err="1">
                          <a:effectLst/>
                        </a:rPr>
                        <a:t>Avg_Payload_Mass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06102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dirty="0">
                          <a:effectLst/>
                        </a:rPr>
                        <a:t>2928.4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62091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469572"/>
            <a:ext cx="10605560" cy="484977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capstone project aimed to apply end-to-end data science methodologies to a real-world dataset from SpaceX in order to predict the successful landing of Falcon 9 first stage boosters. A successful prediction is highly valuable, as reusing boosters significantly reduces launch costs and enhances the commercial viability of space exploration.</a:t>
            </a:r>
          </a:p>
          <a:p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Data Collection &amp; Wrangling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 records were collected using SpaceX’s public API and Wikipedia pages.</a:t>
            </a:r>
          </a:p>
          <a:p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Exploratory Data Analysis (EDA)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Interactive Visualizations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Folium Maps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Mapped launch sites and distances to key infrastructure (cities, railways, highways, coastlines).</a:t>
            </a:r>
          </a:p>
          <a:p>
            <a:pPr lvl="1"/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 Application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Predictive Modeling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Applied machine learning algorithms to classify whether a Falcon 9 first stage will land successfully.</a:t>
            </a:r>
          </a:p>
          <a:p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Models tested included:</a:t>
            </a:r>
          </a:p>
          <a:p>
            <a:pPr lvl="1"/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K-Nearest Neighbors (KNN)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Trees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Machines (SVM)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different kernels.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SELECT MIN(Date)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First_Successful_Ground_Landing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FROM SPACEXTABLE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LIKE '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Success%ground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pad%’;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F6CBD81-1864-597B-37D1-245E6FB7C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881745"/>
              </p:ext>
            </p:extLst>
          </p:nvPr>
        </p:nvGraphicFramePr>
        <p:xfrm>
          <a:off x="770011" y="3063240"/>
          <a:ext cx="3696093" cy="731520"/>
        </p:xfrm>
        <a:graphic>
          <a:graphicData uri="http://schemas.openxmlformats.org/drawingml/2006/table">
            <a:tbl>
              <a:tblPr/>
              <a:tblGrid>
                <a:gridCol w="3696093">
                  <a:extLst>
                    <a:ext uri="{9D8B030D-6E8A-4147-A177-3AD203B41FA5}">
                      <a16:colId xmlns:a16="http://schemas.microsoft.com/office/drawing/2014/main" val="15081541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b="1">
                          <a:effectLst/>
                        </a:rPr>
                        <a:t>First_Successful_Ground_Landing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13946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dirty="0">
                          <a:effectLst/>
                        </a:rPr>
                        <a:t>2015-12-22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4853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DISTINCT Booster_Version FROM SPACEXTABLE 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Success%drone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ship%' 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BETWEEN 4000 AND 6000;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5284E5C-9340-68B7-0B45-F573057AB4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085112"/>
              </p:ext>
            </p:extLst>
          </p:nvPr>
        </p:nvGraphicFramePr>
        <p:xfrm>
          <a:off x="838200" y="3086894"/>
          <a:ext cx="2442328" cy="1828800"/>
        </p:xfrm>
        <a:graphic>
          <a:graphicData uri="http://schemas.openxmlformats.org/drawingml/2006/table">
            <a:tbl>
              <a:tblPr/>
              <a:tblGrid>
                <a:gridCol w="2442328">
                  <a:extLst>
                    <a:ext uri="{9D8B030D-6E8A-4147-A177-3AD203B41FA5}">
                      <a16:colId xmlns:a16="http://schemas.microsoft.com/office/drawing/2014/main" val="35435635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b="1">
                          <a:effectLst/>
                        </a:rPr>
                        <a:t>Booster_Version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964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F9 FT B1022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893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F9 FT B1026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6428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F9 FT B1021.2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564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dirty="0">
                          <a:effectLst/>
                        </a:rPr>
                        <a:t>F9 FT B1031.2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93428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SELECT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COUNT(*) 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Outcome_Count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SPACEXTABLE GROUP BY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ADE00B7-5D15-5CAB-3AD4-E15A4CB93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577168"/>
              </p:ext>
            </p:extLst>
          </p:nvPr>
        </p:nvGraphicFramePr>
        <p:xfrm>
          <a:off x="838200" y="3086894"/>
          <a:ext cx="5986806" cy="2103120"/>
        </p:xfrm>
        <a:graphic>
          <a:graphicData uri="http://schemas.openxmlformats.org/drawingml/2006/table">
            <a:tbl>
              <a:tblPr/>
              <a:tblGrid>
                <a:gridCol w="2993403">
                  <a:extLst>
                    <a:ext uri="{9D8B030D-6E8A-4147-A177-3AD203B41FA5}">
                      <a16:colId xmlns:a16="http://schemas.microsoft.com/office/drawing/2014/main" val="1752771665"/>
                    </a:ext>
                  </a:extLst>
                </a:gridCol>
                <a:gridCol w="2993403">
                  <a:extLst>
                    <a:ext uri="{9D8B030D-6E8A-4147-A177-3AD203B41FA5}">
                      <a16:colId xmlns:a16="http://schemas.microsoft.com/office/drawing/2014/main" val="29722964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b="1">
                          <a:effectLst/>
                        </a:rPr>
                        <a:t>Mission_Outcome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b="1">
                          <a:effectLst/>
                        </a:rPr>
                        <a:t>Outcome_Count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5696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Failure (in flight)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2650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Success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6938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Success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3904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>
                          <a:effectLst/>
                        </a:rPr>
                        <a:t>Success (payload status unclear)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9696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42720"/>
            <a:ext cx="10530114" cy="4876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&amp; Context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SpaceX reuses Falcon 9 first stage boosters to cut launch costs.</a:t>
            </a:r>
          </a:p>
          <a:p>
            <a:pPr lvl="1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all landings succeed → depends on factors like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 mass, launch site, orbit, booster version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Goal: Use data science to analyze launch outcomes &amp; predict landing success.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Questions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factors influence booster landing success?</a:t>
            </a:r>
          </a:p>
          <a:p>
            <a:pPr lvl="1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do payload mass, launch site &amp; orbit affect outcomes?</a:t>
            </a:r>
          </a:p>
          <a:p>
            <a:pPr lvl="1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geospatial analysis reveal site patterns?</a:t>
            </a:r>
          </a:p>
          <a:p>
            <a:pPr lvl="1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ML model best predicts landing success?</a:t>
            </a:r>
          </a:p>
          <a:p>
            <a:pPr lvl="1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can insights reduce mission costs &amp; risks?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Executive Summary – Methodology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Launch records sourced from SpaceX API &amp; Wikipedia.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Wrangling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Cleaned, standardized, and transformed raw data for analysis.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Used SQL queries &amp; visualization to uncover trends.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Interactive Analytics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Built geospatial &amp; dashboard visuals with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Folium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20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Plotly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Dash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Modeling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Applied classification models to predict landing success.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Built, tuned, and validated models (e.g., SVM, Decision Trees, Logistic Regression).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22BC6C-534D-52DC-F7C2-DAE1A151AC7C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838200" y="1507920"/>
            <a:ext cx="6273800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Process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Source 1: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SpaceX REST API → provides structured JSON records of launches.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Source 2: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Wikipedia → used for additional launch details &amp; verification.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API requests using requests library in Python.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Format Conversion: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JSON → Pandas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DataFrame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Storage: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Cleaned and stored in CSV/Database for further wrangling.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5AEAEF-73F1-570C-8A3A-8E8E6821288B}"/>
              </a:ext>
            </a:extLst>
          </p:cNvPr>
          <p:cNvSpPr txBox="1"/>
          <p:nvPr/>
        </p:nvSpPr>
        <p:spPr>
          <a:xfrm>
            <a:off x="7802880" y="1808480"/>
            <a:ext cx="1412240" cy="2011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A02D9C3-144E-2738-A1BE-2B4DB8E99D94}"/>
              </a:ext>
            </a:extLst>
          </p:cNvPr>
          <p:cNvSpPr/>
          <p:nvPr/>
        </p:nvSpPr>
        <p:spPr>
          <a:xfrm>
            <a:off x="8018461" y="2092960"/>
            <a:ext cx="1145572" cy="54904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AB223A0-25D3-0831-1BC0-867499579C8C}"/>
              </a:ext>
            </a:extLst>
          </p:cNvPr>
          <p:cNvCxnSpPr>
            <a:cxnSpLocks/>
            <a:stCxn id="25" idx="4"/>
            <a:endCxn id="27" idx="0"/>
          </p:cNvCxnSpPr>
          <p:nvPr/>
        </p:nvCxnSpPr>
        <p:spPr>
          <a:xfrm>
            <a:off x="8591247" y="2642009"/>
            <a:ext cx="0" cy="403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3BFD144-706C-B32A-3FA0-F8486AFAFCA9}"/>
              </a:ext>
            </a:extLst>
          </p:cNvPr>
          <p:cNvSpPr/>
          <p:nvPr/>
        </p:nvSpPr>
        <p:spPr>
          <a:xfrm>
            <a:off x="7976568" y="3045103"/>
            <a:ext cx="1229358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Pandas </a:t>
            </a:r>
            <a:r>
              <a:rPr lang="en-US" dirty="0" err="1"/>
              <a:t>Dataframe</a:t>
            </a:r>
            <a:endParaRPr lang="en-US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72979ED-2654-EFFE-EC00-DE4A52403603}"/>
              </a:ext>
            </a:extLst>
          </p:cNvPr>
          <p:cNvCxnSpPr>
            <a:cxnSpLocks/>
            <a:stCxn id="27" idx="2"/>
            <a:endCxn id="29" idx="0"/>
          </p:cNvCxnSpPr>
          <p:nvPr/>
        </p:nvCxnSpPr>
        <p:spPr>
          <a:xfrm>
            <a:off x="8591247" y="3648092"/>
            <a:ext cx="0" cy="399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DCC5C08E-468E-A6BC-3321-CA5626CDBAA8}"/>
              </a:ext>
            </a:extLst>
          </p:cNvPr>
          <p:cNvSpPr/>
          <p:nvPr/>
        </p:nvSpPr>
        <p:spPr>
          <a:xfrm>
            <a:off x="7976568" y="4047224"/>
            <a:ext cx="1229358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&amp; Transform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C7213EC-3CCE-CAE1-ACED-75A9DDEFDBAC}"/>
              </a:ext>
            </a:extLst>
          </p:cNvPr>
          <p:cNvSpPr/>
          <p:nvPr/>
        </p:nvSpPr>
        <p:spPr>
          <a:xfrm>
            <a:off x="7926877" y="5130800"/>
            <a:ext cx="1328739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Ready Data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CDB885E-5625-5B32-6D33-ADF9C9631B15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8591247" y="4650213"/>
            <a:ext cx="0" cy="480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AD0CFA94-940C-462C-7F7E-A7A046143FF0}"/>
              </a:ext>
            </a:extLst>
          </p:cNvPr>
          <p:cNvSpPr/>
          <p:nvPr/>
        </p:nvSpPr>
        <p:spPr>
          <a:xfrm>
            <a:off x="9628676" y="2093325"/>
            <a:ext cx="1603059" cy="54904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Wikipedia data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9B43A7E-B51C-FE50-612E-02AE81CC4E6D}"/>
              </a:ext>
            </a:extLst>
          </p:cNvPr>
          <p:cNvCxnSpPr>
            <a:cxnSpLocks/>
            <a:stCxn id="39" idx="4"/>
            <a:endCxn id="41" idx="0"/>
          </p:cNvCxnSpPr>
          <p:nvPr/>
        </p:nvCxnSpPr>
        <p:spPr>
          <a:xfrm>
            <a:off x="10430206" y="2642374"/>
            <a:ext cx="1" cy="412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DB75132B-8CEC-B019-89AB-85062B18FA66}"/>
              </a:ext>
            </a:extLst>
          </p:cNvPr>
          <p:cNvSpPr/>
          <p:nvPr/>
        </p:nvSpPr>
        <p:spPr>
          <a:xfrm>
            <a:off x="9815528" y="3055263"/>
            <a:ext cx="1229358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Cross Check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D71B56A-A47E-323C-ABE1-A6BBCF38E880}"/>
              </a:ext>
            </a:extLst>
          </p:cNvPr>
          <p:cNvCxnSpPr>
            <a:cxnSpLocks/>
            <a:stCxn id="41" idx="2"/>
            <a:endCxn id="43" idx="0"/>
          </p:cNvCxnSpPr>
          <p:nvPr/>
        </p:nvCxnSpPr>
        <p:spPr>
          <a:xfrm>
            <a:off x="10430207" y="3658252"/>
            <a:ext cx="0" cy="399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8594DE37-C3A5-2DD8-5173-C58AC704D831}"/>
              </a:ext>
            </a:extLst>
          </p:cNvPr>
          <p:cNvSpPr/>
          <p:nvPr/>
        </p:nvSpPr>
        <p:spPr>
          <a:xfrm>
            <a:off x="9815528" y="4057384"/>
            <a:ext cx="1229358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Enrich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4DC121E-0F85-5547-BB8F-7C909B9D1C9E}"/>
              </a:ext>
            </a:extLst>
          </p:cNvPr>
          <p:cNvSpPr/>
          <p:nvPr/>
        </p:nvSpPr>
        <p:spPr>
          <a:xfrm>
            <a:off x="9765837" y="5140960"/>
            <a:ext cx="1328739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Ready Data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8F5398D-5102-6ED2-31B0-91E451D565B2}"/>
              </a:ext>
            </a:extLst>
          </p:cNvPr>
          <p:cNvCxnSpPr>
            <a:stCxn id="43" idx="2"/>
            <a:endCxn id="44" idx="0"/>
          </p:cNvCxnSpPr>
          <p:nvPr/>
        </p:nvCxnSpPr>
        <p:spPr>
          <a:xfrm>
            <a:off x="10430207" y="4660373"/>
            <a:ext cx="0" cy="480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23C23BA-2C56-B248-9269-BDFAA89CF1E4}"/>
              </a:ext>
            </a:extLst>
          </p:cNvPr>
          <p:cNvSpPr txBox="1"/>
          <p:nvPr/>
        </p:nvSpPr>
        <p:spPr>
          <a:xfrm>
            <a:off x="770010" y="5563908"/>
            <a:ext cx="67382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800" b="1" dirty="0">
              <a:latin typeface="Abadi" panose="020B0604020104020204" pitchFamily="34" charset="0"/>
              <a:hlinkClick r:id="rId3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latin typeface="Abadi" panose="020B0604020104020204" pitchFamily="34" charset="0"/>
                <a:hlinkClick r:id="rId3"/>
              </a:rPr>
              <a:t>https://github.com/HabibUrRehman-mk/Data_Science_Learning</a:t>
            </a:r>
            <a:endParaRPr lang="en-US" altLang="en-US" sz="18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E921CF1-2A8E-EA73-1B09-F9DEF729D8DB}"/>
              </a:ext>
            </a:extLst>
          </p:cNvPr>
          <p:cNvSpPr/>
          <p:nvPr/>
        </p:nvSpPr>
        <p:spPr>
          <a:xfrm>
            <a:off x="8018461" y="2092960"/>
            <a:ext cx="1145572" cy="54904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D13082E-AAA2-3C09-E6CD-06842154D311}"/>
              </a:ext>
            </a:extLst>
          </p:cNvPr>
          <p:cNvCxnSpPr>
            <a:cxnSpLocks/>
            <a:stCxn id="2" idx="4"/>
            <a:endCxn id="9" idx="0"/>
          </p:cNvCxnSpPr>
          <p:nvPr/>
        </p:nvCxnSpPr>
        <p:spPr>
          <a:xfrm>
            <a:off x="8591247" y="2642009"/>
            <a:ext cx="0" cy="403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C0B5DD6-D9F3-C602-466B-2E5CA29E42BD}"/>
              </a:ext>
            </a:extLst>
          </p:cNvPr>
          <p:cNvSpPr/>
          <p:nvPr/>
        </p:nvSpPr>
        <p:spPr>
          <a:xfrm>
            <a:off x="7976568" y="3045103"/>
            <a:ext cx="1229358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Pandas </a:t>
            </a:r>
            <a:r>
              <a:rPr lang="en-US" dirty="0" err="1"/>
              <a:t>Dataframe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93091A9-90A6-80F2-B63E-3E4E4810F397}"/>
              </a:ext>
            </a:extLst>
          </p:cNvPr>
          <p:cNvCxnSpPr>
            <a:cxnSpLocks/>
            <a:stCxn id="9" idx="2"/>
            <a:endCxn id="17" idx="0"/>
          </p:cNvCxnSpPr>
          <p:nvPr/>
        </p:nvCxnSpPr>
        <p:spPr>
          <a:xfrm>
            <a:off x="8591247" y="3648092"/>
            <a:ext cx="0" cy="399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822082B7-8331-F235-62D3-96097D9FF803}"/>
              </a:ext>
            </a:extLst>
          </p:cNvPr>
          <p:cNvSpPr/>
          <p:nvPr/>
        </p:nvSpPr>
        <p:spPr>
          <a:xfrm>
            <a:off x="7976568" y="4047224"/>
            <a:ext cx="1229358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&amp; Transform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3CF0F6-D2A2-C3A0-6DA2-C6CB7629B6D2}"/>
              </a:ext>
            </a:extLst>
          </p:cNvPr>
          <p:cNvSpPr/>
          <p:nvPr/>
        </p:nvSpPr>
        <p:spPr>
          <a:xfrm>
            <a:off x="7926877" y="5130800"/>
            <a:ext cx="1328739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Ready Data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050209E-D599-1DC4-E78E-A69D525DDA8F}"/>
              </a:ext>
            </a:extLst>
          </p:cNvPr>
          <p:cNvCxnSpPr>
            <a:stCxn id="17" idx="2"/>
            <a:endCxn id="20" idx="0"/>
          </p:cNvCxnSpPr>
          <p:nvPr/>
        </p:nvCxnSpPr>
        <p:spPr>
          <a:xfrm>
            <a:off x="8591247" y="4650213"/>
            <a:ext cx="0" cy="480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4">
            <a:extLst>
              <a:ext uri="{FF2B5EF4-FFF2-40B4-BE49-F238E27FC236}">
                <a16:creationId xmlns:a16="http://schemas.microsoft.com/office/drawing/2014/main" id="{CDCBC1CA-E837-D63F-DA48-1D65F5F85B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0" y="1460054"/>
            <a:ext cx="5140251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badi" panose="020B0604020104020204" pitchFamily="34" charset="0"/>
              </a:rPr>
              <a:t>Data Source:</a:t>
            </a:r>
            <a:r>
              <a:rPr lang="en-US" altLang="en-US" sz="2000" dirty="0">
                <a:latin typeface="Abadi" panose="020B0604020104020204" pitchFamily="34" charset="0"/>
              </a:rPr>
              <a:t> SpaceX REST API (https://api.spacexdata.com/v4/launches)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badi" panose="020B0604020104020204" pitchFamily="34" charset="0"/>
              </a:rPr>
              <a:t>Collection Method:</a:t>
            </a:r>
            <a:r>
              <a:rPr lang="en-US" altLang="en-US" sz="2000" dirty="0">
                <a:latin typeface="Abadi" panose="020B0604020104020204" pitchFamily="34" charset="0"/>
              </a:rPr>
              <a:t> API requests using Python requests library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badi" panose="020B0604020104020204" pitchFamily="34" charset="0"/>
              </a:rPr>
              <a:t>Processing:</a:t>
            </a:r>
            <a:r>
              <a:rPr lang="en-US" altLang="en-US" sz="2000" dirty="0">
                <a:latin typeface="Abadi" panose="020B0604020104020204" pitchFamily="34" charset="0"/>
              </a:rPr>
              <a:t> Normalize JSON → Pandas </a:t>
            </a:r>
            <a:r>
              <a:rPr lang="en-US" altLang="en-US" sz="2000" dirty="0" err="1">
                <a:latin typeface="Abadi" panose="020B0604020104020204" pitchFamily="34" charset="0"/>
              </a:rPr>
              <a:t>DataFrame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badi" panose="020B0604020104020204" pitchFamily="34" charset="0"/>
              </a:rPr>
              <a:t>Validation:</a:t>
            </a:r>
            <a:r>
              <a:rPr lang="en-US" altLang="en-US" sz="2000" dirty="0">
                <a:latin typeface="Abadi" panose="020B0604020104020204" pitchFamily="34" charset="0"/>
              </a:rPr>
              <a:t> Cross-check with Wikipedia dataset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badi" panose="020B0604020104020204" pitchFamily="34" charset="0"/>
              </a:rPr>
              <a:t>Storage:</a:t>
            </a:r>
            <a:r>
              <a:rPr lang="en-US" altLang="en-US" sz="2000" dirty="0">
                <a:latin typeface="Abadi" panose="020B0604020104020204" pitchFamily="34" charset="0"/>
              </a:rPr>
              <a:t> Cleaned dataset saved to CSV for wrangling &amp; EDA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E21A37-0A8C-AEF2-8409-C73148628059}"/>
              </a:ext>
            </a:extLst>
          </p:cNvPr>
          <p:cNvSpPr txBox="1"/>
          <p:nvPr/>
        </p:nvSpPr>
        <p:spPr>
          <a:xfrm>
            <a:off x="770010" y="5563908"/>
            <a:ext cx="67382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800" b="1" dirty="0">
              <a:latin typeface="Abadi" panose="020B0604020104020204" pitchFamily="34" charset="0"/>
              <a:hlinkClick r:id="rId3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latin typeface="Abadi" panose="020B0604020104020204" pitchFamily="34" charset="0"/>
                <a:hlinkClick r:id="rId3"/>
              </a:rPr>
              <a:t>https://github.com/HabibUrRehman-mk/Data_Science_Learning</a:t>
            </a:r>
            <a:endParaRPr lang="en-US" altLang="en-US" sz="1800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701969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altLang="en-US" sz="2000" b="1" dirty="0">
                <a:latin typeface="Abadi" panose="020B0604020104020204" pitchFamily="34" charset="0"/>
              </a:rPr>
              <a:t>Data Source:</a:t>
            </a:r>
            <a:r>
              <a:rPr lang="en-US" altLang="en-US" sz="2000" dirty="0">
                <a:latin typeface="Abadi" panose="020B0604020104020204" pitchFamily="34" charset="0"/>
              </a:rPr>
              <a:t> SpaceX launch records from </a:t>
            </a:r>
            <a:r>
              <a:rPr lang="en-US" altLang="en-US" sz="2000" b="1" dirty="0">
                <a:latin typeface="Abadi" panose="020B0604020104020204" pitchFamily="34" charset="0"/>
              </a:rPr>
              <a:t>Wikipedia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badi" panose="020B0604020104020204" pitchFamily="34" charset="0"/>
              </a:rPr>
              <a:t>Collection Method:</a:t>
            </a:r>
            <a:r>
              <a:rPr lang="en-US" altLang="en-US" sz="2000" dirty="0">
                <a:latin typeface="Abadi" panose="020B0604020104020204" pitchFamily="34" charset="0"/>
              </a:rPr>
              <a:t> Web scraping using </a:t>
            </a:r>
            <a:r>
              <a:rPr lang="en-US" altLang="en-US" sz="2000" b="1" dirty="0">
                <a:latin typeface="Abadi" panose="020B0604020104020204" pitchFamily="34" charset="0"/>
              </a:rPr>
              <a:t>requests</a:t>
            </a:r>
            <a:r>
              <a:rPr lang="en-US" altLang="en-US" sz="2000" dirty="0">
                <a:latin typeface="Abadi" panose="020B0604020104020204" pitchFamily="34" charset="0"/>
              </a:rPr>
              <a:t> + </a:t>
            </a:r>
            <a:r>
              <a:rPr lang="en-US" altLang="en-US" sz="2000" b="1" dirty="0" err="1">
                <a:latin typeface="Abadi" panose="020B0604020104020204" pitchFamily="34" charset="0"/>
              </a:rPr>
              <a:t>BeautifulSoup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badi" panose="020B0604020104020204" pitchFamily="34" charset="0"/>
              </a:rPr>
              <a:t>Processing:</a:t>
            </a:r>
            <a:r>
              <a:rPr lang="en-US" altLang="en-US" sz="2000" dirty="0">
                <a:latin typeface="Abadi" panose="020B0604020104020204" pitchFamily="34" charset="0"/>
              </a:rPr>
              <a:t> Extract HTML tables → Convert to Pandas </a:t>
            </a:r>
            <a:r>
              <a:rPr lang="en-US" altLang="en-US" sz="2000" dirty="0" err="1">
                <a:latin typeface="Abadi" panose="020B0604020104020204" pitchFamily="34" charset="0"/>
              </a:rPr>
              <a:t>DataFrame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badi" panose="020B0604020104020204" pitchFamily="34" charset="0"/>
              </a:rPr>
              <a:t>Validation:</a:t>
            </a:r>
            <a:r>
              <a:rPr lang="en-US" altLang="en-US" sz="2000" dirty="0">
                <a:latin typeface="Abadi" panose="020B0604020104020204" pitchFamily="34" charset="0"/>
              </a:rPr>
              <a:t> Compare scraped data with SpaceX REST API dataset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latin typeface="Abadi" panose="020B0604020104020204" pitchFamily="34" charset="0"/>
              </a:rPr>
              <a:t>Storage:</a:t>
            </a:r>
            <a:r>
              <a:rPr lang="en-US" altLang="en-US" sz="2000" dirty="0">
                <a:latin typeface="Abadi" panose="020B0604020104020204" pitchFamily="34" charset="0"/>
              </a:rPr>
              <a:t> Clean &amp; merge into final CSV for EDA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dirty="0">
                <a:latin typeface="Abadi" panose="020B0604020104020204" pitchFamily="34" charset="0"/>
                <a:hlinkClick r:id="rId3"/>
              </a:rPr>
              <a:t>https://github.com/HabibUrRehman-mk/Data_Science_Learning</a:t>
            </a:r>
            <a:endParaRPr lang="en-US" altLang="en-US" sz="2000" dirty="0">
              <a:latin typeface="Abadi" panose="020B0604020104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cs typeface="Calibri"/>
              </a:rPr>
              <a:t>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6841D76-2808-01ED-0771-C734D732A051}"/>
              </a:ext>
            </a:extLst>
          </p:cNvPr>
          <p:cNvSpPr/>
          <p:nvPr/>
        </p:nvSpPr>
        <p:spPr>
          <a:xfrm>
            <a:off x="7789716" y="2083165"/>
            <a:ext cx="1603059" cy="54904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Wikipedia data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03AFF21-F964-A22E-14C4-A9098798073B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>
            <a:off x="8591246" y="2632214"/>
            <a:ext cx="1" cy="412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DF536A11-5563-396C-E94D-C50B2E851F91}"/>
              </a:ext>
            </a:extLst>
          </p:cNvPr>
          <p:cNvSpPr/>
          <p:nvPr/>
        </p:nvSpPr>
        <p:spPr>
          <a:xfrm>
            <a:off x="7976568" y="3045103"/>
            <a:ext cx="1229358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Cross Check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06903A4-E0F8-D92E-30CE-877BA1FEBA52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8591247" y="3648092"/>
            <a:ext cx="0" cy="399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4A8CD55E-62B8-913A-FED8-AFBCDA32B7C1}"/>
              </a:ext>
            </a:extLst>
          </p:cNvPr>
          <p:cNvSpPr/>
          <p:nvPr/>
        </p:nvSpPr>
        <p:spPr>
          <a:xfrm>
            <a:off x="7976568" y="4047224"/>
            <a:ext cx="1229358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Enrich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2C21B5-1380-CEB9-E8F9-DA7008F38BB9}"/>
              </a:ext>
            </a:extLst>
          </p:cNvPr>
          <p:cNvSpPr/>
          <p:nvPr/>
        </p:nvSpPr>
        <p:spPr>
          <a:xfrm>
            <a:off x="7926877" y="5130800"/>
            <a:ext cx="1328739" cy="60298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Ready Data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B580EB-CAC6-5A6E-F511-FE3D298FB698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>
            <a:off x="8591247" y="4650213"/>
            <a:ext cx="0" cy="480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</TotalTime>
  <Words>2424</Words>
  <Application>Microsoft Office PowerPoint</Application>
  <PresentationFormat>Widescreen</PresentationFormat>
  <Paragraphs>429</Paragraphs>
  <Slides>49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Abadi</vt:lpstr>
      <vt:lpstr>Arial</vt:lpstr>
      <vt:lpstr>Calibri</vt:lpstr>
      <vt:lpstr>IBM Plex Mono SemiBold</vt:lpstr>
      <vt:lpstr>Times New Roman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HABIB UR REHMAN</cp:lastModifiedBy>
  <cp:revision>199</cp:revision>
  <dcterms:created xsi:type="dcterms:W3CDTF">2021-04-29T18:58:34Z</dcterms:created>
  <dcterms:modified xsi:type="dcterms:W3CDTF">2025-08-25T09:02:21Z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